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091" autoAdjust="0"/>
    <p:restoredTop sz="94717" autoAdjust="0"/>
  </p:normalViewPr>
  <p:slideViewPr>
    <p:cSldViewPr>
      <p:cViewPr varScale="1">
        <p:scale>
          <a:sx n="103" d="100"/>
          <a:sy n="103" d="100"/>
        </p:scale>
        <p:origin x="-18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17.04.2011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17.04.2011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17.04.2011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17.04.2011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                                                  Подготовила студентка РФ-11</a:t>
            </a:r>
          </a:p>
          <a:p>
            <a:r>
              <a:rPr lang="ru-RU" sz="2000" dirty="0" smtClean="0"/>
              <a:t>                                             Дудко Екатерина Владимировна</a:t>
            </a:r>
            <a:endParaRPr lang="ru-RU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Презентация по славянской мифологии на тему:</a:t>
            </a:r>
            <a:br>
              <a:rPr lang="ru-RU" sz="3200" dirty="0" smtClean="0"/>
            </a:br>
            <a:r>
              <a:rPr lang="ru-RU" sz="3200" dirty="0" smtClean="0"/>
              <a:t>Аист в мифологии</a:t>
            </a:r>
            <a:endParaRPr lang="ru-RU" sz="3200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85728"/>
            <a:ext cx="835824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Нарушение запрета разорять гнездо Аиста, уничтожать птенцов и особенно </a:t>
            </a:r>
            <a:r>
              <a:rPr lang="ru-RU" smtClean="0"/>
              <a:t>убивать </a:t>
            </a:r>
            <a:r>
              <a:rPr lang="ru-RU" smtClean="0"/>
              <a:t>Аиста </a:t>
            </a:r>
            <a:r>
              <a:rPr lang="ru-RU" dirty="0" smtClean="0"/>
              <a:t>считается тяжким грехом и сулит обидчику несчастье, смерть, смерть его матери или сына, телесные уродства, слепоту, глухота у детей, ущерб в хозяйстве, молоко с кровью у коров. Наиболее распространенное наказание — пожар: считается, что Аист мстит обидчику, высекая  огонь клювом или принося в клюве головню или уголь, которыми поджигает крышу.</a:t>
            </a:r>
            <a:endParaRPr lang="ru-RU" dirty="0"/>
          </a:p>
        </p:txBody>
      </p:sp>
      <p:pic>
        <p:nvPicPr>
          <p:cNvPr id="3075" name="Picture 3" descr="D:\Аист\94e1eec71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357430"/>
            <a:ext cx="6350000" cy="39624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ds-085.jpg"/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tretch>
            <a:fillRect/>
          </a:stretch>
        </p:blipFill>
        <p:spPr>
          <a:xfrm>
            <a:off x="428596" y="1285860"/>
            <a:ext cx="3643313" cy="36433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Текст 5"/>
          <p:cNvSpPr>
            <a:spLocks noGrp="1"/>
          </p:cNvSpPr>
          <p:nvPr>
            <p:ph type="body" idx="4294967295"/>
          </p:nvPr>
        </p:nvSpPr>
        <p:spPr>
          <a:xfrm>
            <a:off x="3857620" y="285728"/>
            <a:ext cx="4929222" cy="6143668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Мотив вытекания огня отражен и в </a:t>
            </a:r>
            <a:r>
              <a:rPr lang="ru-RU" dirty="0" err="1" smtClean="0"/>
              <a:t>закличках</a:t>
            </a:r>
            <a:r>
              <a:rPr lang="ru-RU" dirty="0" smtClean="0"/>
              <a:t>, обращенных к Аисту: «</a:t>
            </a:r>
            <a:r>
              <a:rPr lang="ru-RU" dirty="0" err="1" smtClean="0"/>
              <a:t>Дядько</a:t>
            </a:r>
            <a:r>
              <a:rPr lang="ru-RU" dirty="0" smtClean="0"/>
              <a:t> </a:t>
            </a:r>
            <a:r>
              <a:rPr lang="ru-RU" dirty="0" err="1" smtClean="0"/>
              <a:t>Михаль</a:t>
            </a:r>
            <a:r>
              <a:rPr lang="ru-RU" dirty="0" smtClean="0"/>
              <a:t>, </a:t>
            </a:r>
            <a:r>
              <a:rPr lang="ru-RU" dirty="0" err="1" smtClean="0"/>
              <a:t>выкраш</a:t>
            </a:r>
            <a:r>
              <a:rPr lang="ru-RU" dirty="0" smtClean="0"/>
              <a:t> </a:t>
            </a:r>
            <a:r>
              <a:rPr lang="ru-RU" dirty="0" err="1" smtClean="0"/>
              <a:t>агню</a:t>
            </a:r>
            <a:r>
              <a:rPr lang="ru-RU" dirty="0" smtClean="0"/>
              <a:t>, </a:t>
            </a:r>
            <a:r>
              <a:rPr lang="ru-RU" dirty="0" err="1" smtClean="0"/>
              <a:t>закурым</a:t>
            </a:r>
            <a:r>
              <a:rPr lang="ru-RU" dirty="0" smtClean="0"/>
              <a:t> люльку!», «</a:t>
            </a:r>
            <a:r>
              <a:rPr lang="ru-RU" dirty="0" err="1" smtClean="0"/>
              <a:t>Барыс</a:t>
            </a:r>
            <a:r>
              <a:rPr lang="ru-RU" dirty="0" smtClean="0"/>
              <a:t>, дай </a:t>
            </a:r>
            <a:r>
              <a:rPr lang="ru-RU" dirty="0" err="1" smtClean="0"/>
              <a:t>закурыть</a:t>
            </a:r>
            <a:r>
              <a:rPr lang="ru-RU" dirty="0" smtClean="0"/>
              <a:t>!» Существует легенда, что в Аиста Бог обратил курильщика. Многие наказания за вред, причиненный аисту, относятся к области метеорологии: считают, что будет  засуха, наводнение, продолжительный ливень (говорят, что убитый Аист три дня после смерти «плачет»), что Аист навлечет страшную тучу, ударит молния или налетит ураган. Болгары считают, что Аист — предводитель градовой тучи. Поляки считают, что Аист разгоняет градовые тучи, когда кружит высоко в небе, а клекот его служит предвестьем ливня и бури. В польской легенде Аист дает человеку красный платок, усмиряющий бурю на море. В белорусском Полесье жницы просят Аиста: «</a:t>
            </a:r>
            <a:r>
              <a:rPr lang="ru-RU" dirty="0" err="1" smtClean="0"/>
              <a:t>Иванько</a:t>
            </a:r>
            <a:r>
              <a:rPr lang="ru-RU" dirty="0" smtClean="0"/>
              <a:t>, </a:t>
            </a:r>
            <a:r>
              <a:rPr lang="ru-RU" dirty="0" err="1" smtClean="0"/>
              <a:t>Иванько</a:t>
            </a:r>
            <a:r>
              <a:rPr lang="ru-RU" dirty="0" smtClean="0"/>
              <a:t>, зашли нам </a:t>
            </a:r>
            <a:r>
              <a:rPr lang="ru-RU" dirty="0" err="1" smtClean="0"/>
              <a:t>трохи</a:t>
            </a:r>
            <a:r>
              <a:rPr lang="ru-RU" dirty="0" smtClean="0"/>
              <a:t> </a:t>
            </a:r>
            <a:r>
              <a:rPr lang="ru-RU" dirty="0" err="1" smtClean="0"/>
              <a:t>витру</a:t>
            </a:r>
            <a:r>
              <a:rPr lang="ru-RU" dirty="0" smtClean="0"/>
              <a:t>, </a:t>
            </a:r>
            <a:r>
              <a:rPr lang="ru-RU" dirty="0" err="1" smtClean="0"/>
              <a:t>бо</a:t>
            </a:r>
            <a:r>
              <a:rPr lang="ru-RU" dirty="0" smtClean="0"/>
              <a:t> не </a:t>
            </a:r>
            <a:r>
              <a:rPr lang="ru-RU" dirty="0" err="1" smtClean="0"/>
              <a:t>здюжим</a:t>
            </a:r>
            <a:r>
              <a:rPr lang="ru-RU" dirty="0" smtClean="0"/>
              <a:t> жаты».</a:t>
            </a:r>
          </a:p>
          <a:p>
            <a:endParaRPr lang="ru-RU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Аист\788b35637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643050"/>
            <a:ext cx="6350000" cy="44323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571736" y="1071546"/>
            <a:ext cx="37147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           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Конец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64b90211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18" y="1928802"/>
            <a:ext cx="5929338" cy="3948939"/>
          </a:xfrm>
          <a:prstGeom prst="foldedCorner">
            <a:avLst/>
          </a:prstGeom>
          <a:effectLst>
            <a:softEdge rad="1270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58204" cy="1276336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3100" b="1" dirty="0" smtClean="0"/>
              <a:t>Аист</a:t>
            </a:r>
            <a:r>
              <a:rPr lang="ru-RU" sz="2400" dirty="0" smtClean="0"/>
              <a:t> (</a:t>
            </a:r>
            <a:r>
              <a:rPr lang="ru-RU" sz="2400" dirty="0" err="1" smtClean="0"/>
              <a:t>бочан</a:t>
            </a:r>
            <a:r>
              <a:rPr lang="ru-RU" sz="2400" dirty="0" smtClean="0"/>
              <a:t>, </a:t>
            </a:r>
            <a:r>
              <a:rPr lang="ru-RU" sz="2400" dirty="0" err="1" smtClean="0"/>
              <a:t>бусел</a:t>
            </a:r>
            <a:r>
              <a:rPr lang="ru-RU" sz="2400" dirty="0" smtClean="0"/>
              <a:t>, </a:t>
            </a:r>
            <a:r>
              <a:rPr lang="ru-RU" sz="2400" dirty="0" err="1" smtClean="0"/>
              <a:t>стерх</a:t>
            </a:r>
            <a:r>
              <a:rPr lang="ru-RU" sz="2400" dirty="0" smtClean="0"/>
              <a:t>) — особо почитаемая птица, наделяемая в народных представлениях человеческими свойствами. </a:t>
            </a:r>
            <a:endParaRPr lang="ru-RU" sz="24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57158" y="428604"/>
            <a:ext cx="8329642" cy="5667396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В легендах и весенних обрядах Аист выступает в роли охранителя и очистителя земли от гадов и прочей нечисти —  змей,  жаб, насекомых и нечистой силы.</a:t>
            </a:r>
          </a:p>
          <a:p>
            <a:r>
              <a:rPr lang="ru-RU" dirty="0" smtClean="0"/>
              <a:t>Легенда связывает происхождение Аиста с человеком. Бог дал человеку мешок с  гадами и велел выбросить его в море, в  огонь, закопать в яму или оставить на вершине горы. Человек из любопытства развязал мешок, и вся нечисть расползлась по земле; в наказание Бог превратил человека в Аиста, чтобы он очищал землю от гадов. Со стыда у Аиста покраснели нос и ноги.</a:t>
            </a:r>
          </a:p>
          <a:p>
            <a:r>
              <a:rPr lang="ru-RU" dirty="0" smtClean="0"/>
              <a:t>В других легендах аистом стал косец, не ответивший на приветствие Христа; косец, у которого перед Христом спали штаны (ср. представление, что, прилетая, Аист скидывает штаны и ходит в жилетке); убийца, разбросавший части тела убитого, ставшие  лягушками, и др. Аиста часто называют человеческим именем: Иван, Василь, Яша, </a:t>
            </a:r>
            <a:r>
              <a:rPr lang="ru-RU" dirty="0" err="1" smtClean="0"/>
              <a:t>Грицько</a:t>
            </a:r>
            <a:r>
              <a:rPr lang="ru-RU" dirty="0" smtClean="0"/>
              <a:t>, Адам и др. Черно-белая окраска Аиста также связывается в легендах и поверьях с его человеческим происхождением: с одеянием ксендза шляхтича, с черной жилеткой и др. Согласно польским свидетельствам для прекращения  дождей, вызванных убийством Аиста, советовали похоронить его, как человека, в гробу на кладбище. Аистам приписывают ряд человеческих особенностей: они имеют человеческие пальцы,  душу, понимают язык человека; </a:t>
            </a:r>
            <a:r>
              <a:rPr lang="ru-RU" dirty="0" smtClean="0"/>
              <a:t>плачу</a:t>
            </a:r>
            <a:r>
              <a:rPr lang="ru-RU" dirty="0" smtClean="0"/>
              <a:t>т</a:t>
            </a:r>
            <a:r>
              <a:rPr lang="ru-RU" dirty="0" smtClean="0"/>
              <a:t> </a:t>
            </a:r>
            <a:r>
              <a:rPr lang="ru-RU" dirty="0" smtClean="0"/>
              <a:t>слезами; молятся Богу (так воспринимается их клекот); вместе справляют свадьбы; каждая семейная пара неразлучна и в случае гибели одного из супругов другой добровольно идет на смерть вслед за ним;</a:t>
            </a:r>
          </a:p>
          <a:p>
            <a:r>
              <a:rPr lang="ru-RU" dirty="0" smtClean="0"/>
              <a:t> Аист может покончить с собой из ревности, самку, заподозренную в супружеской измене, судят публично и убивают.</a:t>
            </a:r>
          </a:p>
          <a:p>
            <a:endParaRPr 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114272" cy="6189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ss-110404-AT-13_ss_ful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571480"/>
            <a:ext cx="7675455" cy="5429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Летящий Аист предвещает здоровье, резвость, урожай, замужество;</a:t>
            </a:r>
          </a:p>
          <a:p>
            <a:r>
              <a:rPr lang="ru-RU" dirty="0" smtClean="0"/>
              <a:t> неподвижный — боли в ногах, смерть, засуху, безбрачие; </a:t>
            </a:r>
          </a:p>
          <a:p>
            <a:r>
              <a:rPr lang="ru-RU" dirty="0" smtClean="0"/>
              <a:t>стоящий — высокий лен;</a:t>
            </a:r>
          </a:p>
          <a:p>
            <a:r>
              <a:rPr lang="ru-RU" dirty="0" smtClean="0"/>
              <a:t>пара Аистов — замужество или роды. </a:t>
            </a:r>
          </a:p>
          <a:p>
            <a:r>
              <a:rPr lang="ru-RU" dirty="0" smtClean="0"/>
              <a:t>Деньги в кармане при встрече с первым Аистом сулят богатство, ключи — изобилие, а пустые карманы — убытки. </a:t>
            </a:r>
          </a:p>
          <a:p>
            <a:r>
              <a:rPr lang="ru-RU" dirty="0" smtClean="0"/>
              <a:t>Крик первого Аиста, услышанный натощак, приносит несчастье или предвещает битье горшков в течение года. </a:t>
            </a:r>
          </a:p>
          <a:p>
            <a:r>
              <a:rPr lang="ru-RU" dirty="0" smtClean="0"/>
              <a:t>При виде первого Аиста бегут вслед за ним, приседают, кувыркаются, чтобы не болели ноги; кувыркаются по земле, прислоняются к  дереву, к  дубу, к плетню, чтобы не болела спина; завязывают узел на шнурке от шейного креста, чтобы летом не видеть змей; берут из-под ноги  землю и бросают ее в  воду, которой кропят себя и дом, чтобы не было блох. </a:t>
            </a:r>
          </a:p>
          <a:p>
            <a:r>
              <a:rPr lang="ru-RU" dirty="0" smtClean="0"/>
              <a:t>На Благовещение к прилету Аистов выпекают специальные хлебцы с изображением ноги Аиста. Дети подбрасывают их вверх, обращаясь к Аисту  с просьбой об урожае. У южных славян дети приветствуют Аиста в надежде, что он принесет кошелек с деньгами.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</a:rPr>
              <a:t>Известны  приметы, связанные с первым                                  увиденным весной </a:t>
            </a: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</a:rPr>
              <a:t>Аистом: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Содержимое 15" descr="3f58a0e97cfe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28596" y="500042"/>
            <a:ext cx="4214842" cy="571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Текст 14"/>
          <p:cNvSpPr>
            <a:spLocks noGrp="1"/>
          </p:cNvSpPr>
          <p:nvPr>
            <p:ph type="body" idx="2"/>
          </p:nvPr>
        </p:nvSpPr>
        <p:spPr>
          <a:xfrm>
            <a:off x="4714876" y="857232"/>
            <a:ext cx="4051172" cy="5429288"/>
          </a:xfrm>
        </p:spPr>
        <p:txBody>
          <a:bodyPr>
            <a:normAutofit fontScale="70000" lnSpcReduction="20000"/>
          </a:bodyPr>
          <a:lstStyle/>
          <a:p>
            <a:r>
              <a:rPr lang="ru-RU" sz="1800" dirty="0" smtClean="0"/>
              <a:t>Поверье, что Аист приносит детей, особенно распространено у западных славян. Аист вытаскивает их из  болота, из  моря, приносит в корзине, в лохани, в корыте, бросает в дом через дымоход. Или бросает в печную трубу  лягушек, которые, проникая в дом через дымоход, приобретают человеческий облик. Детям говорили, что нужно поставить на  окно тарелку с сыром, чтобы Аист принес ребенка. Дети просили Аиста принести им братика или сестричку, например:  «</a:t>
            </a:r>
            <a:r>
              <a:rPr lang="ru-RU" sz="1800" dirty="0" err="1" smtClean="0"/>
              <a:t>Буську</a:t>
            </a:r>
            <a:r>
              <a:rPr lang="ru-RU" sz="1800" dirty="0" smtClean="0"/>
              <a:t>, </a:t>
            </a:r>
            <a:r>
              <a:rPr lang="ru-RU" sz="1800" dirty="0" err="1" smtClean="0"/>
              <a:t>буську</a:t>
            </a:r>
            <a:r>
              <a:rPr lang="ru-RU" sz="1800" dirty="0" smtClean="0"/>
              <a:t>, принеси </a:t>
            </a:r>
            <a:r>
              <a:rPr lang="ru-RU" sz="1800" dirty="0" err="1" smtClean="0"/>
              <a:t>менi</a:t>
            </a:r>
            <a:r>
              <a:rPr lang="ru-RU" sz="1800" dirty="0" smtClean="0"/>
              <a:t> Маруську!» В </a:t>
            </a:r>
            <a:r>
              <a:rPr lang="ru-RU" sz="1800" dirty="0" err="1" smtClean="0"/>
              <a:t>Белоруси</a:t>
            </a:r>
            <a:r>
              <a:rPr lang="ru-RU" sz="1800" dirty="0" smtClean="0"/>
              <a:t> во время празднования родин в дом приходил ряженный аистом и поздравлял родителей с новорожденным. Согласно приметам, ребенка следует ожидать там, где кружит Аист, или тому, к кому на поле часто прилетает Аист. Если он встанет на трубу во время свадьбы, у молодых будет ребенок. Аист снится женщине к беременности или рождению сына. Представления об отношении Аиста к деторождению связаны с фаллической символикой его клюва, которая проявляется, в частности, в поведении ряженного аистом в рождественской обрядности, когда он клюет своим клювом девушек.</a:t>
            </a:r>
          </a:p>
          <a:p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214942" y="457200"/>
            <a:ext cx="3000396" cy="4000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Аист и рождение детей</a:t>
            </a:r>
            <a:endParaRPr lang="ru-RU" dirty="0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28596" y="285728"/>
            <a:ext cx="3829048" cy="10058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" name="Содержимое 9" descr="0907449e509acae1e5c0df15d79e17b3.jpe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57158" y="834676"/>
            <a:ext cx="4286280" cy="5088636"/>
          </a:xfrm>
          <a:scene3d>
            <a:camera prst="isometricOffAxis1Right"/>
            <a:lightRig rig="threePt" dir="t"/>
          </a:scene3d>
        </p:spPr>
      </p:pic>
      <p:pic>
        <p:nvPicPr>
          <p:cNvPr id="11" name="Содержимое 10" descr="51909334_2957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500562" y="857232"/>
            <a:ext cx="4214842" cy="5072098"/>
          </a:xfrm>
          <a:scene3d>
            <a:camera prst="isometricOffAxis2Left"/>
            <a:lightRig rig="threePt" dir="t"/>
          </a:scene3d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588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3"/>
          </p:nvPr>
        </p:nvSpPr>
        <p:spPr>
          <a:xfrm>
            <a:off x="4357686" y="285728"/>
            <a:ext cx="4040188" cy="100581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Содержимое 19" descr="art5655_0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57200" y="677564"/>
            <a:ext cx="3471863" cy="5245697"/>
          </a:xfrm>
          <a:effectLst>
            <a:softEdge rad="127000"/>
          </a:effectLst>
        </p:spPr>
      </p:pic>
      <p:sp>
        <p:nvSpPr>
          <p:cNvPr id="13" name="Содержимое 12"/>
          <p:cNvSpPr>
            <a:spLocks noGrp="1"/>
          </p:cNvSpPr>
          <p:nvPr>
            <p:ph type="body" idx="2"/>
          </p:nvPr>
        </p:nvSpPr>
        <p:spPr>
          <a:xfrm>
            <a:off x="4000496" y="571480"/>
            <a:ext cx="4765552" cy="578647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Существует поверье о мифической земле Аистов. Болгары называют Аиста паломником, считая, что он ежегодно посещает святую землю. Верят также, что Аисты улетают на зиму в далекую землю на краю света, где, искупавшись в чудесном озере, становятся людьми, а весной, искупавшись в другом озере, вновь становятся птицами и возвращаются, так как в своей земле Господь запретил им выводить птенцов. В Польше тоже известно поверье, что Аисты улетают далеко за  море, где обращаются в людей. Весной они вновь превращаются в Аистов и прилетают назад, причем человек, попав на берег того моря, тоже может таким же образом обратиться в Аиста и перелететь в их землю. Верят также, что, прилетев в теплые края, Аист мочит свой клюв в крови и становится человеком, а когда омочит себя в воде, вновь станет Аистом. По народным представлениям, совершая перелет, </a:t>
            </a:r>
            <a:r>
              <a:rPr lang="ru-RU" dirty="0" smtClean="0"/>
              <a:t>Аисты </a:t>
            </a:r>
            <a:r>
              <a:rPr lang="ru-RU" dirty="0" smtClean="0"/>
              <a:t>несут на себе  ласточек или трясогузок. </a:t>
            </a:r>
          </a:p>
          <a:p>
            <a:endParaRPr lang="ru-RU" dirty="0"/>
          </a:p>
        </p:txBody>
      </p:sp>
      <p:sp>
        <p:nvSpPr>
          <p:cNvPr id="18" name="Заголовок 17"/>
          <p:cNvSpPr>
            <a:spLocks noGrp="1"/>
          </p:cNvSpPr>
          <p:nvPr>
            <p:ph type="title"/>
          </p:nvPr>
        </p:nvSpPr>
        <p:spPr>
          <a:xfrm>
            <a:off x="4000496" y="457200"/>
            <a:ext cx="4762504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ист\image_4d3c6aa95e5b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3357562"/>
            <a:ext cx="4667256" cy="30162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428596" y="714356"/>
            <a:ext cx="84296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Гнездо для Аиста устраивают на доме или возле жилья, используя для этого старую борону или колесо, которые, как считают в некоторых местах, должен втащить холостяк с помощью девушки. Повсеместно гнездо Аиста на крыше дома — счастливая примета. Оно оберегает дом от  молнии и  пожара, от  града, от злых чар и духов, способствует прибыли в хозяйстве и  обогащению хозяина. Дом, который Аист избегает, считают проклятым. Отсутствие гнезда Аиста на доме или в селе сулит пожар, а уход Аиста с гнезда — запустение дома или смерть кого-либо из домашних. В предчувствии попадания молнии или пожара Аист покидает гнездо и переносит птенцов.</a:t>
            </a:r>
            <a:endParaRPr lang="ru-RU" dirty="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1C087EE45DA8B643AF8AC430A6B82E98" ma:contentTypeVersion="0" ma:contentTypeDescription="Создание документа." ma:contentTypeScope="" ma:versionID="0cafe08341b913e3b1708e116774420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EE5399E-4B5D-4082-8830-0C4BB17AB69E}"/>
</file>

<file path=customXml/itemProps2.xml><?xml version="1.0" encoding="utf-8"?>
<ds:datastoreItem xmlns:ds="http://schemas.openxmlformats.org/officeDocument/2006/customXml" ds:itemID="{297F0B49-367A-4DF8-AD1A-DC524CB7CC4D}"/>
</file>

<file path=customXml/itemProps3.xml><?xml version="1.0" encoding="utf-8"?>
<ds:datastoreItem xmlns:ds="http://schemas.openxmlformats.org/officeDocument/2006/customXml" ds:itemID="{A066CFDC-0F52-437A-AE70-69BE38F0F256}"/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81</TotalTime>
  <Words>1211</Words>
  <PresentationFormat>Экран (4:3)</PresentationFormat>
  <Paragraphs>24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Бумажная</vt:lpstr>
      <vt:lpstr>Презентация по славянской мифологии на тему: Аист в мифологии</vt:lpstr>
      <vt:lpstr> Аист (бочан, бусел, стерх) — особо почитаемая птица, наделяемая в народных представлениях человеческими свойствами. </vt:lpstr>
      <vt:lpstr>Слайд 3</vt:lpstr>
      <vt:lpstr>Слайд 4</vt:lpstr>
      <vt:lpstr>Известны  приметы, связанные с первым                                  увиденным весной Аистом: </vt:lpstr>
      <vt:lpstr>Аист и рождение детей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по славянской мифологии на тему: Аист в мифологии</dc:title>
  <cp:lastModifiedBy>OK USER</cp:lastModifiedBy>
  <cp:revision>11</cp:revision>
  <dcterms:modified xsi:type="dcterms:W3CDTF">2011-04-17T08:40:11Z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0x0101001C087EE45DA8B643AF8AC430A6B82E98</vt:lpwstr>
  </property>
</Properties>
</file>